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9" r:id="rId4"/>
    <p:sldId id="258" r:id="rId5"/>
    <p:sldId id="260" r:id="rId6"/>
    <p:sldId id="261" r:id="rId7"/>
    <p:sldId id="262" r:id="rId8"/>
    <p:sldId id="264" r:id="rId9"/>
    <p:sldId id="265" r:id="rId10"/>
    <p:sldId id="266" r:id="rId11"/>
    <p:sldId id="267" r:id="rId12"/>
    <p:sldId id="263" r:id="rId13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006" autoAdjust="0"/>
    <p:restoredTop sz="94660"/>
  </p:normalViewPr>
  <p:slideViewPr>
    <p:cSldViewPr snapToGrid="0">
      <p:cViewPr varScale="1">
        <p:scale>
          <a:sx n="109" d="100"/>
          <a:sy n="109" d="100"/>
        </p:scale>
        <p:origin x="612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svg>
</file>

<file path=ppt/media/image3.png>
</file>

<file path=ppt/media/image4.png>
</file>

<file path=ppt/media/image5.svg>
</file>

<file path=ppt/media/image6.png>
</file>

<file path=ppt/media/image7.svg>
</file>

<file path=ppt/media/image8.png>
</file>

<file path=ppt/media/image9.png>
</file>

<file path=ppt/media/media1.mp4>
</file>

<file path=ppt/media/media2.mp4>
</file>

<file path=ppt/media/media3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7DF7123-AD3E-3F98-0D29-3EF5778F9DE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ADAE36D7-B3AA-D6A8-4395-20710ADE234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DD4F56F-78E1-31C6-A64B-1A250E05F1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7E89CB-E2D8-4146-AEAE-C753E4835C91}" type="datetimeFigureOut">
              <a:rPr lang="ko-KR" altLang="en-US" smtClean="0"/>
              <a:t>2025-06-05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9FB9855-0A20-4350-D866-B67510EE40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F9A7C98-E27E-2B2D-10D5-1CDD6EDE1E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0F7DBA-67ED-438B-A0CD-82B5AB1F1C7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8918296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4AE4804-EA8C-B5DC-E7E9-D7556962F2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34B43528-43CE-40AC-A06E-3D7D05F7F23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7892092-C869-B1E5-319B-3403EB6901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7E89CB-E2D8-4146-AEAE-C753E4835C91}" type="datetimeFigureOut">
              <a:rPr lang="ko-KR" altLang="en-US" smtClean="0"/>
              <a:t>2025-06-05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A5E7823-E281-559E-C28F-927F7A2F88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533B2BA-AA0E-AC86-CC06-F7D3768548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0F7DBA-67ED-438B-A0CD-82B5AB1F1C7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76994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43B071CB-F35A-F68A-F551-87589BE1AEB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941C636A-F335-CB9B-27A2-B58586E36CF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FD5EA20-CB32-F07C-EFF6-8EAA1A09EE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7E89CB-E2D8-4146-AEAE-C753E4835C91}" type="datetimeFigureOut">
              <a:rPr lang="ko-KR" altLang="en-US" smtClean="0"/>
              <a:t>2025-06-05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FC16D5D-BAC0-2510-918C-806844F3D1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846D0F2-5174-187E-D2CF-235E22911D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0F7DBA-67ED-438B-A0CD-82B5AB1F1C7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000188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44F2FD6-7E6E-AFD3-63A2-6DFA93BB50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FB36CDB-10D6-A688-C893-00BEEE4B5B9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051381A-B17F-1537-067A-00DBA0520F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7E89CB-E2D8-4146-AEAE-C753E4835C91}" type="datetimeFigureOut">
              <a:rPr lang="ko-KR" altLang="en-US" smtClean="0"/>
              <a:t>2025-06-05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B0B9B4F-8CC1-14E8-5831-975F47F717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BFD53BE-65DF-695C-E18C-03F04ADE35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0F7DBA-67ED-438B-A0CD-82B5AB1F1C7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100239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E8BE1E3-E14C-6C77-391C-9D40CCCD7E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9C829F5-A079-46EF-D95E-753E72118D1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74694B9-B306-8A14-A23B-7F106B8FB1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7E89CB-E2D8-4146-AEAE-C753E4835C91}" type="datetimeFigureOut">
              <a:rPr lang="ko-KR" altLang="en-US" smtClean="0"/>
              <a:t>2025-06-05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0CDDBD6-23D0-7EA4-945B-65DB5140F8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8E3A86B-05E2-061D-3C28-7B60BB61B4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0F7DBA-67ED-438B-A0CD-82B5AB1F1C7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562016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CA47E95-6CE1-7E50-BF30-429D925A2D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78F4BC1-0E23-0571-F4F3-BC097DD8CED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BBD4C09B-1636-B02E-1AB8-9F0DB5BB0C0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5BFCE4EB-FAFD-3925-97CE-0124668FDB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7E89CB-E2D8-4146-AEAE-C753E4835C91}" type="datetimeFigureOut">
              <a:rPr lang="ko-KR" altLang="en-US" smtClean="0"/>
              <a:t>2025-06-05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F91BD94C-00C4-B728-3E0C-EDD56A23A4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D0F73599-36A4-B487-170D-EED541DA73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0F7DBA-67ED-438B-A0CD-82B5AB1F1C7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369177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AACB461-4CCA-B718-F56E-3ADA7A6113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E71D67A-9449-F4F2-C168-D725FD8A2C0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366C0D8D-4C3C-057F-D06E-D9EB1330D69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6DA132D1-E052-3EE3-B119-D2492045F98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7BB0B8E9-664F-6938-A23F-7EAC765230A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D8890FCC-BA0E-F5E8-206E-E6A3E78A2B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7E89CB-E2D8-4146-AEAE-C753E4835C91}" type="datetimeFigureOut">
              <a:rPr lang="ko-KR" altLang="en-US" smtClean="0"/>
              <a:t>2025-06-05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7309E191-03DF-A7F6-9FAA-242784FD9D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F1E01976-1A08-A980-4DA9-156305EBE4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0F7DBA-67ED-438B-A0CD-82B5AB1F1C7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1098010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260714E-0B39-3F4F-2977-5C000BA6E1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20BDCCA1-A505-F108-786F-61697889BC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7E89CB-E2D8-4146-AEAE-C753E4835C91}" type="datetimeFigureOut">
              <a:rPr lang="ko-KR" altLang="en-US" smtClean="0"/>
              <a:t>2025-06-05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8A0EA647-4970-E635-A0FC-72943A4504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AE46B7FE-E66C-028F-49CC-38191245AB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0F7DBA-67ED-438B-A0CD-82B5AB1F1C7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933355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A401F286-814F-9FFD-E2FF-B6ECE055CD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7E89CB-E2D8-4146-AEAE-C753E4835C91}" type="datetimeFigureOut">
              <a:rPr lang="ko-KR" altLang="en-US" smtClean="0"/>
              <a:t>2025-06-05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2D74ABCE-A178-A583-F50D-D1C50DCE08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DA9F2B02-C70C-155D-823D-6566889B06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0F7DBA-67ED-438B-A0CD-82B5AB1F1C7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934266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B546AAD-A0DB-081D-B144-F51C8DE5B7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EBD6822-D005-8EC6-CB29-A8C3027B30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B6726516-1CF7-3154-92CB-31F3A0AF3A4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B83169BC-8081-8B3A-9C13-D54D1D8874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7E89CB-E2D8-4146-AEAE-C753E4835C91}" type="datetimeFigureOut">
              <a:rPr lang="ko-KR" altLang="en-US" smtClean="0"/>
              <a:t>2025-06-05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790009D5-11AC-A05B-79BF-5DA585B68D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5CC8452F-3C88-2158-BB8F-971156A250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0F7DBA-67ED-438B-A0CD-82B5AB1F1C7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9662645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39FDDEA-B208-02D9-ADB3-DC380631B1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14AA61BE-F33A-688F-33D4-A6485E9B7EB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2CB3D959-8AF0-3E7C-AE66-02BCDEEA5E9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D89F2145-02B8-E67E-D57C-A12D61C7E2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7E89CB-E2D8-4146-AEAE-C753E4835C91}" type="datetimeFigureOut">
              <a:rPr lang="ko-KR" altLang="en-US" smtClean="0"/>
              <a:t>2025-06-05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62C3DF4A-72BF-091E-C1A6-0EADF4EAE9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B33F58FC-EDAB-5DFB-F4F3-B019795A9D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0F7DBA-67ED-438B-A0CD-82B5AB1F1C7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832575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89BF1AB3-CF85-1523-C3B5-5B8D14AB60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26812E17-9E9B-4B7B-29E4-1393AF10AB5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F5A686A-82A9-AEAF-3C32-3CBD5BA15E9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B7E89CB-E2D8-4146-AEAE-C753E4835C91}" type="datetimeFigureOut">
              <a:rPr lang="ko-KR" altLang="en-US" smtClean="0"/>
              <a:t>2025-06-05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E015A2E-D202-F88F-69A8-06EB974F790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9A68156-D9E7-539E-0FC7-59A70384072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40F7DBA-67ED-438B-A0CD-82B5AB1F1C7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847600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1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svg"/><Relationship Id="rId3" Type="http://schemas.openxmlformats.org/officeDocument/2006/relationships/image" Target="../media/image2.sv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svg"/><Relationship Id="rId5" Type="http://schemas.openxmlformats.org/officeDocument/2006/relationships/image" Target="../media/image4.png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74FFAE6E-87E7-57D2-73CF-64F8733E6757}"/>
              </a:ext>
            </a:extLst>
          </p:cNvPr>
          <p:cNvSpPr txBox="1"/>
          <p:nvPr/>
        </p:nvSpPr>
        <p:spPr>
          <a:xfrm>
            <a:off x="897147" y="2162354"/>
            <a:ext cx="10397706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6000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NFT </a:t>
            </a:r>
            <a:r>
              <a:rPr lang="ko-KR" altLang="en-US" sz="6000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기반 공연 </a:t>
            </a:r>
            <a:r>
              <a:rPr lang="ko-KR" altLang="en-US" sz="6000" dirty="0" err="1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티켓팅</a:t>
            </a:r>
            <a:r>
              <a:rPr lang="ko-KR" altLang="en-US" sz="6000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 </a:t>
            </a:r>
            <a:endParaRPr lang="en-US" altLang="ko-KR" sz="6000" dirty="0"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  <a:p>
            <a:pPr algn="ctr"/>
            <a:r>
              <a:rPr lang="ko-KR" altLang="en-US" sz="6000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웹서비스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2F8A9EE-647D-E53D-092E-6296C803A46F}"/>
              </a:ext>
            </a:extLst>
          </p:cNvPr>
          <p:cNvSpPr txBox="1"/>
          <p:nvPr/>
        </p:nvSpPr>
        <p:spPr>
          <a:xfrm>
            <a:off x="7182928" y="5020573"/>
            <a:ext cx="4111925" cy="923330"/>
          </a:xfrm>
          <a:prstGeom prst="rect">
            <a:avLst/>
          </a:prstGeom>
          <a:noFill/>
        </p:spPr>
        <p:txBody>
          <a:bodyPr wrap="square" spcCol="180000" rtlCol="0">
            <a:spAutoFit/>
          </a:bodyPr>
          <a:lstStyle/>
          <a:p>
            <a:pPr algn="r"/>
            <a:r>
              <a:rPr lang="en-US" altLang="ko-KR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2019250032 </a:t>
            </a:r>
            <a:r>
              <a:rPr lang="ko-KR" altLang="en-US" b="1"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육창민</a:t>
            </a:r>
            <a:endParaRPr lang="en-US" altLang="ko-KR" b="1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algn="r"/>
            <a:r>
              <a:rPr lang="en-US" altLang="ko-KR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2020810012</a:t>
            </a:r>
            <a:r>
              <a:rPr lang="ko-KR" altLang="en-US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 김승권</a:t>
            </a:r>
            <a:endParaRPr lang="en-US" altLang="ko-KR" b="1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algn="r"/>
            <a:r>
              <a:rPr lang="en-US" altLang="ko-KR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2023810089 </a:t>
            </a:r>
            <a:r>
              <a:rPr lang="ko-KR" altLang="en-US" b="1"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구찬서</a:t>
            </a:r>
            <a:endParaRPr lang="en-US" altLang="ko-KR" b="1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45110724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497A828-948E-D877-EF92-DC7F858912B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019E7652-9FF4-B049-BE5C-F068C9535C0B}"/>
              </a:ext>
            </a:extLst>
          </p:cNvPr>
          <p:cNvCxnSpPr>
            <a:cxnSpLocks/>
          </p:cNvCxnSpPr>
          <p:nvPr/>
        </p:nvCxnSpPr>
        <p:spPr>
          <a:xfrm>
            <a:off x="0" y="1000665"/>
            <a:ext cx="12192000" cy="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0E4F9B3C-DBE3-118D-0888-E1382F4F9F12}"/>
              </a:ext>
            </a:extLst>
          </p:cNvPr>
          <p:cNvSpPr txBox="1"/>
          <p:nvPr/>
        </p:nvSpPr>
        <p:spPr>
          <a:xfrm>
            <a:off x="299050" y="109268"/>
            <a:ext cx="605574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000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4. </a:t>
            </a:r>
            <a:r>
              <a:rPr lang="ko-KR" altLang="en-US" sz="4000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프로젝트 시연</a:t>
            </a:r>
          </a:p>
        </p:txBody>
      </p:sp>
      <p:pic>
        <p:nvPicPr>
          <p:cNvPr id="4" name="제목 없는 동영상 - Clipchamp로 제작">
            <a:hlinkClick r:id="" action="ppaction://media"/>
            <a:extLst>
              <a:ext uri="{FF2B5EF4-FFF2-40B4-BE49-F238E27FC236}">
                <a16:creationId xmlns:a16="http://schemas.microsoft.com/office/drawing/2014/main" id="{43424025-BB79-5ADC-3FFD-A1E40E7B286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97177" y="1000665"/>
            <a:ext cx="10397645" cy="5848676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6157799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4242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91E196C9-4C8E-A6A1-2F8E-F946FFF6A2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9050" y="2070339"/>
            <a:ext cx="4372581" cy="4482861"/>
          </a:xfrm>
          <a:prstGeom prst="rect">
            <a:avLst/>
          </a:prstGeom>
          <a:ln>
            <a:solidFill>
              <a:schemeClr val="tx1"/>
            </a:solidFill>
          </a:ln>
        </p:spPr>
      </p:pic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FC70D07C-629C-D91C-3790-710DD35BD658}"/>
              </a:ext>
            </a:extLst>
          </p:cNvPr>
          <p:cNvCxnSpPr>
            <a:cxnSpLocks/>
          </p:cNvCxnSpPr>
          <p:nvPr/>
        </p:nvCxnSpPr>
        <p:spPr>
          <a:xfrm>
            <a:off x="0" y="1000665"/>
            <a:ext cx="12192000" cy="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0652C11A-03AE-BDF2-3BFE-633849CAEC22}"/>
              </a:ext>
            </a:extLst>
          </p:cNvPr>
          <p:cNvSpPr txBox="1"/>
          <p:nvPr/>
        </p:nvSpPr>
        <p:spPr>
          <a:xfrm>
            <a:off x="299050" y="109268"/>
            <a:ext cx="605574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000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4. </a:t>
            </a:r>
            <a:r>
              <a:rPr lang="ko-KR" altLang="en-US" sz="4000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프로젝트 시연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F7C91E6-CFAC-8910-5E22-3DFDFD169CD7}"/>
              </a:ext>
            </a:extLst>
          </p:cNvPr>
          <p:cNvSpPr txBox="1"/>
          <p:nvPr/>
        </p:nvSpPr>
        <p:spPr>
          <a:xfrm>
            <a:off x="299050" y="1362974"/>
            <a:ext cx="61880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예매 취소 진행 후</a:t>
            </a:r>
            <a:r>
              <a:rPr lang="en-US" altLang="ko-KR" sz="28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, </a:t>
            </a:r>
            <a:r>
              <a:rPr lang="ko-KR" altLang="en-US" sz="28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테스트 계정 확인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9441BCD-9534-6033-13F1-816C2518BA6E}"/>
              </a:ext>
            </a:extLst>
          </p:cNvPr>
          <p:cNvSpPr txBox="1"/>
          <p:nvPr/>
        </p:nvSpPr>
        <p:spPr>
          <a:xfrm>
            <a:off x="5391511" y="2298131"/>
            <a:ext cx="6121877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· NFT </a:t>
            </a:r>
            <a:r>
              <a:rPr lang="ko-KR" altLang="en-US" sz="20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토큰 확인</a:t>
            </a:r>
            <a:endParaRPr lang="en-US" altLang="ko-KR" sz="2000" b="1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endParaRPr lang="en-US" altLang="ko-KR" sz="2000" b="1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endParaRPr lang="en-US" altLang="ko-KR" sz="2000" b="1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endParaRPr lang="en-US" altLang="ko-KR" sz="2000" b="1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r>
              <a:rPr lang="en-US" altLang="ko-KR" sz="20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· </a:t>
            </a:r>
            <a:r>
              <a:rPr lang="ko-KR" altLang="en-US" sz="20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좌석 상태 </a:t>
            </a:r>
            <a:r>
              <a:rPr lang="ko-KR" altLang="en-US" sz="2000" b="1"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재반영</a:t>
            </a:r>
            <a:endParaRPr lang="en-US" altLang="ko-KR" sz="2000" b="1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D1BB6699-32BA-22F5-4239-A0AEAE44A10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91511" y="2886200"/>
            <a:ext cx="5618104" cy="223978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5A8A5638-8BA9-02B6-7C3A-086265E9355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91511" y="4102883"/>
            <a:ext cx="3138887" cy="2450317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75508881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D59A96A-A314-F4C2-1F53-87E04F83324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082820DE-24CD-298F-25FA-EFDA361E3E1C}"/>
              </a:ext>
            </a:extLst>
          </p:cNvPr>
          <p:cNvCxnSpPr>
            <a:cxnSpLocks/>
          </p:cNvCxnSpPr>
          <p:nvPr/>
        </p:nvCxnSpPr>
        <p:spPr>
          <a:xfrm>
            <a:off x="0" y="1000665"/>
            <a:ext cx="12192000" cy="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24BB8DA1-07BA-459C-7F55-4B58C0E6CE0C}"/>
              </a:ext>
            </a:extLst>
          </p:cNvPr>
          <p:cNvSpPr txBox="1"/>
          <p:nvPr/>
        </p:nvSpPr>
        <p:spPr>
          <a:xfrm>
            <a:off x="299050" y="109268"/>
            <a:ext cx="605574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000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5. </a:t>
            </a:r>
            <a:r>
              <a:rPr lang="ko-KR" altLang="en-US" sz="4000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자체 평가</a:t>
            </a:r>
          </a:p>
        </p:txBody>
      </p:sp>
      <p:graphicFrame>
        <p:nvGraphicFramePr>
          <p:cNvPr id="3" name="내용 개체 틀 3">
            <a:extLst>
              <a:ext uri="{FF2B5EF4-FFF2-40B4-BE49-F238E27FC236}">
                <a16:creationId xmlns:a16="http://schemas.microsoft.com/office/drawing/2014/main" id="{8FE74C3F-DF29-1D99-8289-3F6BCE6C5285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136518762"/>
              </p:ext>
            </p:extLst>
          </p:nvPr>
        </p:nvGraphicFramePr>
        <p:xfrm>
          <a:off x="972360" y="2087016"/>
          <a:ext cx="10247280" cy="3180847"/>
        </p:xfrm>
        <a:graphic>
          <a:graphicData uri="http://schemas.openxmlformats.org/drawingml/2006/table">
            <a:tbl>
              <a:tblPr/>
              <a:tblGrid>
                <a:gridCol w="1464270">
                  <a:extLst>
                    <a:ext uri="{9D8B030D-6E8A-4147-A177-3AD203B41FA5}">
                      <a16:colId xmlns:a16="http://schemas.microsoft.com/office/drawing/2014/main" val="4248232640"/>
                    </a:ext>
                  </a:extLst>
                </a:gridCol>
                <a:gridCol w="1464270">
                  <a:extLst>
                    <a:ext uri="{9D8B030D-6E8A-4147-A177-3AD203B41FA5}">
                      <a16:colId xmlns:a16="http://schemas.microsoft.com/office/drawing/2014/main" val="2525298277"/>
                    </a:ext>
                  </a:extLst>
                </a:gridCol>
                <a:gridCol w="1463748">
                  <a:extLst>
                    <a:ext uri="{9D8B030D-6E8A-4147-A177-3AD203B41FA5}">
                      <a16:colId xmlns:a16="http://schemas.microsoft.com/office/drawing/2014/main" val="2368767623"/>
                    </a:ext>
                  </a:extLst>
                </a:gridCol>
                <a:gridCol w="1463748">
                  <a:extLst>
                    <a:ext uri="{9D8B030D-6E8A-4147-A177-3AD203B41FA5}">
                      <a16:colId xmlns:a16="http://schemas.microsoft.com/office/drawing/2014/main" val="2446836769"/>
                    </a:ext>
                  </a:extLst>
                </a:gridCol>
                <a:gridCol w="1463748">
                  <a:extLst>
                    <a:ext uri="{9D8B030D-6E8A-4147-A177-3AD203B41FA5}">
                      <a16:colId xmlns:a16="http://schemas.microsoft.com/office/drawing/2014/main" val="3041572937"/>
                    </a:ext>
                  </a:extLst>
                </a:gridCol>
                <a:gridCol w="1463748">
                  <a:extLst>
                    <a:ext uri="{9D8B030D-6E8A-4147-A177-3AD203B41FA5}">
                      <a16:colId xmlns:a16="http://schemas.microsoft.com/office/drawing/2014/main" val="158355483"/>
                    </a:ext>
                  </a:extLst>
                </a:gridCol>
                <a:gridCol w="1463748">
                  <a:extLst>
                    <a:ext uri="{9D8B030D-6E8A-4147-A177-3AD203B41FA5}">
                      <a16:colId xmlns:a16="http://schemas.microsoft.com/office/drawing/2014/main" val="1268769057"/>
                    </a:ext>
                  </a:extLst>
                </a:gridCol>
              </a:tblGrid>
              <a:tr h="636383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buNone/>
                      </a:pPr>
                      <a:endParaRPr lang="ko-KR" altLang="en-US" sz="1400" kern="0" spc="0" dirty="0">
                        <a:solidFill>
                          <a:srgbClr val="000000"/>
                        </a:solidFill>
                        <a:effectLst/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107541" marR="107541" marT="53770" marB="53770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buNone/>
                      </a:pPr>
                      <a:r>
                        <a:rPr lang="ko-KR" altLang="en-US" sz="1400" b="1" kern="0" spc="0" dirty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개발 시스템</a:t>
                      </a:r>
                    </a:p>
                  </a:txBody>
                  <a:tcPr marL="107541" marR="107541" marT="53770" marB="53770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buNone/>
                      </a:pPr>
                      <a:r>
                        <a:rPr lang="en-US" altLang="ko-KR" sz="1400" b="1" kern="0" spc="0" dirty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NFT KONKRIT</a:t>
                      </a:r>
                      <a:endParaRPr lang="ko-KR" altLang="en-US" sz="1400" b="1" kern="0" spc="0" dirty="0">
                        <a:solidFill>
                          <a:srgbClr val="000000"/>
                        </a:solidFill>
                        <a:effectLst/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107541" marR="107541" marT="53770" marB="53770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buNone/>
                      </a:pPr>
                      <a:r>
                        <a:rPr lang="ko-KR" altLang="en-US" sz="1400" b="1" kern="0" spc="0" dirty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인터파크</a:t>
                      </a:r>
                    </a:p>
                  </a:txBody>
                  <a:tcPr marL="107541" marR="107541" marT="53770" marB="53770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buNone/>
                      </a:pPr>
                      <a:r>
                        <a:rPr lang="ko-KR" altLang="en-US" sz="1400" b="1" kern="0" spc="0" dirty="0" err="1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예스</a:t>
                      </a:r>
                      <a:r>
                        <a:rPr lang="en-US" altLang="ko-KR" sz="1400" b="1" kern="0" spc="0" dirty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24 </a:t>
                      </a:r>
                      <a:r>
                        <a:rPr lang="ko-KR" altLang="en-US" sz="1400" b="1" kern="0" spc="0" dirty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티켓</a:t>
                      </a:r>
                    </a:p>
                  </a:txBody>
                  <a:tcPr marL="107541" marR="107541" marT="53770" marB="53770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buNone/>
                      </a:pPr>
                      <a:r>
                        <a:rPr lang="ko-KR" altLang="en-US" sz="1400" b="1" kern="0" spc="0" dirty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멜론 티켓</a:t>
                      </a:r>
                    </a:p>
                  </a:txBody>
                  <a:tcPr marL="107541" marR="107541" marT="53770" marB="53770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buNone/>
                      </a:pPr>
                      <a:r>
                        <a:rPr lang="en-US" altLang="ko-KR" sz="1400" b="1" kern="0" spc="0" dirty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SK </a:t>
                      </a:r>
                      <a:r>
                        <a:rPr lang="ko-KR" altLang="en-US" sz="1400" b="1" kern="0" spc="0" dirty="0" err="1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플래닛</a:t>
                      </a:r>
                      <a:endParaRPr lang="ko-KR" altLang="en-US" sz="1400" b="1" kern="0" spc="0" dirty="0">
                        <a:solidFill>
                          <a:srgbClr val="000000"/>
                        </a:solidFill>
                        <a:effectLst/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107541" marR="107541" marT="53770" marB="53770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1107730"/>
                  </a:ext>
                </a:extLst>
              </a:tr>
              <a:tr h="636116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buNone/>
                      </a:pPr>
                      <a:r>
                        <a:rPr lang="ko-KR" altLang="en-US" sz="1400" b="1" kern="0" spc="0" dirty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티켓 구매</a:t>
                      </a:r>
                      <a:endParaRPr lang="ko-KR" altLang="en-US" sz="1400" kern="0" spc="0" dirty="0">
                        <a:solidFill>
                          <a:srgbClr val="000000"/>
                        </a:solidFill>
                        <a:effectLst/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107541" marR="107541" marT="53770" marB="53770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buNone/>
                      </a:pPr>
                      <a:r>
                        <a:rPr lang="en-US" sz="1800" b="1" kern="0" spc="0" dirty="0">
                          <a:solidFill>
                            <a:srgbClr val="0070C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O</a:t>
                      </a:r>
                    </a:p>
                  </a:txBody>
                  <a:tcPr marL="107541" marR="107541" marT="53770" marB="53770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buNone/>
                      </a:pPr>
                      <a:r>
                        <a:rPr lang="en-US" sz="1800" kern="0" spc="0" dirty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O</a:t>
                      </a:r>
                    </a:p>
                  </a:txBody>
                  <a:tcPr marL="107541" marR="107541" marT="53770" marB="53770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buNone/>
                      </a:pPr>
                      <a:r>
                        <a:rPr lang="en-US" sz="1800" kern="0" spc="0" dirty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O</a:t>
                      </a:r>
                    </a:p>
                  </a:txBody>
                  <a:tcPr marL="107541" marR="107541" marT="53770" marB="53770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buNone/>
                      </a:pPr>
                      <a:r>
                        <a:rPr lang="en-US" sz="1800" kern="0" spc="0" dirty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O</a:t>
                      </a:r>
                    </a:p>
                  </a:txBody>
                  <a:tcPr marL="107541" marR="107541" marT="53770" marB="53770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buNone/>
                      </a:pPr>
                      <a:r>
                        <a:rPr lang="en-US" sz="1800" kern="0" spc="0" dirty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O</a:t>
                      </a:r>
                    </a:p>
                  </a:txBody>
                  <a:tcPr marL="107541" marR="107541" marT="53770" marB="53770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buNone/>
                      </a:pPr>
                      <a:r>
                        <a:rPr lang="en-US" sz="1800" kern="0" spc="0" dirty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O</a:t>
                      </a:r>
                    </a:p>
                  </a:txBody>
                  <a:tcPr marL="107541" marR="107541" marT="53770" marB="53770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80924966"/>
                  </a:ext>
                </a:extLst>
              </a:tr>
              <a:tr h="636116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buNone/>
                      </a:pPr>
                      <a:r>
                        <a:rPr lang="ko-KR" altLang="en-US" sz="1400" b="1" kern="0" spc="0" dirty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구매자 식별 여부</a:t>
                      </a:r>
                      <a:endParaRPr lang="ko-KR" altLang="en-US" sz="1400" kern="0" spc="0" dirty="0">
                        <a:solidFill>
                          <a:srgbClr val="000000"/>
                        </a:solidFill>
                        <a:effectLst/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107541" marR="107541" marT="53770" marB="53770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buNone/>
                      </a:pPr>
                      <a:r>
                        <a:rPr lang="en-US" sz="1800" b="1" kern="0" spc="0" dirty="0">
                          <a:solidFill>
                            <a:srgbClr val="0070C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O</a:t>
                      </a:r>
                    </a:p>
                  </a:txBody>
                  <a:tcPr marL="107541" marR="107541" marT="53770" marB="53770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buNone/>
                      </a:pPr>
                      <a:r>
                        <a:rPr lang="en-US" sz="1800" kern="0" spc="0" dirty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O</a:t>
                      </a:r>
                    </a:p>
                  </a:txBody>
                  <a:tcPr marL="107541" marR="107541" marT="53770" marB="53770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buNone/>
                      </a:pPr>
                      <a:r>
                        <a:rPr lang="en-US" sz="1800" kern="0" spc="0" dirty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X</a:t>
                      </a:r>
                    </a:p>
                  </a:txBody>
                  <a:tcPr marL="107541" marR="107541" marT="53770" marB="53770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buNone/>
                      </a:pPr>
                      <a:r>
                        <a:rPr lang="en-US" sz="1800" kern="0" spc="0" dirty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X</a:t>
                      </a:r>
                    </a:p>
                  </a:txBody>
                  <a:tcPr marL="107541" marR="107541" marT="53770" marB="53770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buNone/>
                      </a:pPr>
                      <a:r>
                        <a:rPr lang="en-US" sz="1800" kern="0" spc="0" dirty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X</a:t>
                      </a:r>
                    </a:p>
                  </a:txBody>
                  <a:tcPr marL="107541" marR="107541" marT="53770" marB="53770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buNone/>
                      </a:pPr>
                      <a:r>
                        <a:rPr lang="en-US" sz="1800" kern="0" spc="0" dirty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O</a:t>
                      </a:r>
                    </a:p>
                  </a:txBody>
                  <a:tcPr marL="107541" marR="107541" marT="53770" marB="53770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58709653"/>
                  </a:ext>
                </a:extLst>
              </a:tr>
              <a:tr h="636116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buNone/>
                      </a:pPr>
                      <a:r>
                        <a:rPr lang="ko-KR" altLang="en-US" sz="1400" b="1" kern="0" spc="0" dirty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티켓 암호화 여부</a:t>
                      </a:r>
                      <a:endParaRPr lang="ko-KR" altLang="en-US" sz="1400" kern="0" spc="0" dirty="0">
                        <a:solidFill>
                          <a:srgbClr val="000000"/>
                        </a:solidFill>
                        <a:effectLst/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107541" marR="107541" marT="53770" marB="53770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buNone/>
                      </a:pPr>
                      <a:r>
                        <a:rPr lang="en-US" sz="1800" b="1" kern="0" spc="0" dirty="0">
                          <a:solidFill>
                            <a:srgbClr val="0070C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O</a:t>
                      </a:r>
                    </a:p>
                  </a:txBody>
                  <a:tcPr marL="107541" marR="107541" marT="53770" marB="53770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buNone/>
                      </a:pPr>
                      <a:r>
                        <a:rPr lang="en-US" sz="1800" kern="0" spc="0" dirty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O</a:t>
                      </a:r>
                    </a:p>
                  </a:txBody>
                  <a:tcPr marL="107541" marR="107541" marT="53770" marB="53770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buNone/>
                      </a:pPr>
                      <a:r>
                        <a:rPr lang="en-US" sz="1800" kern="0" spc="0" dirty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X</a:t>
                      </a:r>
                    </a:p>
                  </a:txBody>
                  <a:tcPr marL="107541" marR="107541" marT="53770" marB="53770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buNone/>
                      </a:pPr>
                      <a:r>
                        <a:rPr lang="en-US" sz="1800" kern="0" spc="0" dirty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X</a:t>
                      </a:r>
                    </a:p>
                  </a:txBody>
                  <a:tcPr marL="107541" marR="107541" marT="53770" marB="53770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buNone/>
                      </a:pPr>
                      <a:r>
                        <a:rPr lang="en-US" sz="1800" kern="0" spc="0" dirty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X</a:t>
                      </a:r>
                    </a:p>
                  </a:txBody>
                  <a:tcPr marL="107541" marR="107541" marT="53770" marB="53770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buNone/>
                      </a:pPr>
                      <a:r>
                        <a:rPr lang="en-US" sz="1800" kern="0" spc="0" dirty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O</a:t>
                      </a:r>
                    </a:p>
                  </a:txBody>
                  <a:tcPr marL="107541" marR="107541" marT="53770" marB="53770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94373239"/>
                  </a:ext>
                </a:extLst>
              </a:tr>
              <a:tr h="636116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buNone/>
                      </a:pPr>
                      <a:r>
                        <a:rPr lang="ko-KR" altLang="en-US" sz="1400" b="1" kern="0" spc="0" dirty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거래 방식</a:t>
                      </a:r>
                      <a:endParaRPr lang="ko-KR" altLang="en-US" sz="1400" kern="0" spc="0" dirty="0">
                        <a:solidFill>
                          <a:srgbClr val="000000"/>
                        </a:solidFill>
                        <a:effectLst/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107541" marR="107541" marT="53770" marB="53770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buNone/>
                      </a:pPr>
                      <a:r>
                        <a:rPr lang="ko-KR" altLang="en-US" sz="1400" b="1" kern="0" spc="0" dirty="0">
                          <a:solidFill>
                            <a:srgbClr val="0070C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블록체인</a:t>
                      </a:r>
                    </a:p>
                  </a:txBody>
                  <a:tcPr marL="107541" marR="107541" marT="53770" marB="53770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buNone/>
                      </a:pPr>
                      <a:r>
                        <a:rPr lang="ko-KR" altLang="en-US" sz="1200" kern="0" spc="0" dirty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블록체인</a:t>
                      </a:r>
                      <a:r>
                        <a:rPr lang="en-US" altLang="ko-KR" sz="1200" kern="0" spc="0" dirty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/</a:t>
                      </a:r>
                      <a:r>
                        <a:rPr lang="ko-KR" altLang="en-US" sz="1200" kern="0" spc="0" dirty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신용결제</a:t>
                      </a:r>
                    </a:p>
                  </a:txBody>
                  <a:tcPr marL="107541" marR="107541" marT="53770" marB="53770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buNone/>
                      </a:pPr>
                      <a:r>
                        <a:rPr lang="ko-KR" altLang="en-US" sz="1400" kern="0" spc="0" dirty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신용 결제</a:t>
                      </a:r>
                    </a:p>
                  </a:txBody>
                  <a:tcPr marL="107541" marR="107541" marT="53770" marB="53770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kern="0" spc="0" dirty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신용 결제</a:t>
                      </a:r>
                    </a:p>
                  </a:txBody>
                  <a:tcPr marL="107541" marR="107541" marT="53770" marB="53770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kern="0" spc="0" dirty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신용 결제</a:t>
                      </a:r>
                    </a:p>
                  </a:txBody>
                  <a:tcPr marL="107541" marR="107541" marT="53770" marB="53770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buNone/>
                      </a:pPr>
                      <a:r>
                        <a:rPr lang="ko-KR" altLang="en-US" sz="1200" kern="0" spc="0" dirty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블록체인</a:t>
                      </a:r>
                      <a:r>
                        <a:rPr lang="en-US" altLang="ko-KR" sz="1200" kern="0" spc="0" dirty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/</a:t>
                      </a:r>
                      <a:r>
                        <a:rPr lang="ko-KR" altLang="en-US" sz="1200" kern="0" spc="0" dirty="0">
                          <a:solidFill>
                            <a:srgbClr val="000000"/>
                          </a:solidFill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신용결제</a:t>
                      </a:r>
                    </a:p>
                  </a:txBody>
                  <a:tcPr marL="107541" marR="107541" marT="53770" marB="53770"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7270402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60580847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CC8C2D8-2D7B-D2E3-A9E9-7772483CE77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137DC808-7376-654B-DF8E-9D7AE839A366}"/>
              </a:ext>
            </a:extLst>
          </p:cNvPr>
          <p:cNvCxnSpPr>
            <a:cxnSpLocks/>
          </p:cNvCxnSpPr>
          <p:nvPr/>
        </p:nvCxnSpPr>
        <p:spPr>
          <a:xfrm>
            <a:off x="0" y="1000665"/>
            <a:ext cx="12192000" cy="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B0DA70B8-ACE9-8C89-62E3-13E964D95CCA}"/>
              </a:ext>
            </a:extLst>
          </p:cNvPr>
          <p:cNvSpPr txBox="1"/>
          <p:nvPr/>
        </p:nvSpPr>
        <p:spPr>
          <a:xfrm>
            <a:off x="299050" y="109268"/>
            <a:ext cx="460075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000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목차</a:t>
            </a:r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337F8227-2030-C85B-46ED-A377EB5A65B5}"/>
              </a:ext>
            </a:extLst>
          </p:cNvPr>
          <p:cNvCxnSpPr>
            <a:cxnSpLocks/>
          </p:cNvCxnSpPr>
          <p:nvPr/>
        </p:nvCxnSpPr>
        <p:spPr>
          <a:xfrm>
            <a:off x="805132" y="3985404"/>
            <a:ext cx="10581736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1AFD9953-07BA-66E7-E078-9B163B60BEB2}"/>
              </a:ext>
            </a:extLst>
          </p:cNvPr>
          <p:cNvSpPr txBox="1"/>
          <p:nvPr/>
        </p:nvSpPr>
        <p:spPr>
          <a:xfrm>
            <a:off x="437071" y="2283125"/>
            <a:ext cx="4002657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1</a:t>
            </a:r>
          </a:p>
          <a:p>
            <a:pPr algn="ctr"/>
            <a:endParaRPr lang="en-US" altLang="ko-KR" b="1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algn="ctr"/>
            <a:r>
              <a:rPr lang="ko-KR" altLang="en-US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프로젝트 개요</a:t>
            </a:r>
            <a:endParaRPr lang="en-US" altLang="ko-KR" b="1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B2F6683-EE04-4990-B9AE-DAF368DA9ADA}"/>
              </a:ext>
            </a:extLst>
          </p:cNvPr>
          <p:cNvSpPr txBox="1"/>
          <p:nvPr/>
        </p:nvSpPr>
        <p:spPr>
          <a:xfrm>
            <a:off x="4094671" y="2283125"/>
            <a:ext cx="4002657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2</a:t>
            </a:r>
          </a:p>
          <a:p>
            <a:pPr algn="ctr"/>
            <a:endParaRPr lang="en-US" altLang="ko-KR" b="1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algn="ctr"/>
            <a:r>
              <a:rPr lang="ko-KR" altLang="en-US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프로젝트 주요 기능</a:t>
            </a:r>
            <a:endParaRPr lang="en-US" altLang="ko-KR" b="1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D01670F-D8AB-BD51-5AEE-B97B92E3725E}"/>
              </a:ext>
            </a:extLst>
          </p:cNvPr>
          <p:cNvSpPr txBox="1"/>
          <p:nvPr/>
        </p:nvSpPr>
        <p:spPr>
          <a:xfrm>
            <a:off x="7752271" y="2283125"/>
            <a:ext cx="4002657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3</a:t>
            </a:r>
          </a:p>
          <a:p>
            <a:pPr algn="ctr"/>
            <a:endParaRPr lang="en-US" altLang="ko-KR" b="1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algn="ctr"/>
            <a:r>
              <a:rPr lang="ko-KR" altLang="en-US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프론트 엔드 </a:t>
            </a:r>
            <a:r>
              <a:rPr lang="en-US" altLang="ko-KR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/ </a:t>
            </a:r>
            <a:r>
              <a:rPr lang="ko-KR" altLang="en-US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백 엔드</a:t>
            </a:r>
            <a:endParaRPr lang="en-US" altLang="ko-KR" b="1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cxnSp>
        <p:nvCxnSpPr>
          <p:cNvPr id="15" name="직선 연결선 14">
            <a:extLst>
              <a:ext uri="{FF2B5EF4-FFF2-40B4-BE49-F238E27FC236}">
                <a16:creationId xmlns:a16="http://schemas.microsoft.com/office/drawing/2014/main" id="{4F03B438-77E3-0011-B4D6-869A491A2239}"/>
              </a:ext>
            </a:extLst>
          </p:cNvPr>
          <p:cNvCxnSpPr>
            <a:cxnSpLocks/>
          </p:cNvCxnSpPr>
          <p:nvPr/>
        </p:nvCxnSpPr>
        <p:spPr>
          <a:xfrm>
            <a:off x="8097328" y="3404559"/>
            <a:ext cx="0" cy="116169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직선 연결선 16">
            <a:extLst>
              <a:ext uri="{FF2B5EF4-FFF2-40B4-BE49-F238E27FC236}">
                <a16:creationId xmlns:a16="http://schemas.microsoft.com/office/drawing/2014/main" id="{06983E40-4409-1296-E5EC-A0CC3DE97C10}"/>
              </a:ext>
            </a:extLst>
          </p:cNvPr>
          <p:cNvCxnSpPr>
            <a:cxnSpLocks/>
          </p:cNvCxnSpPr>
          <p:nvPr/>
        </p:nvCxnSpPr>
        <p:spPr>
          <a:xfrm>
            <a:off x="4094671" y="3404559"/>
            <a:ext cx="0" cy="116169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EBECCF5F-1A50-4081-AE50-85365B700EFE}"/>
              </a:ext>
            </a:extLst>
          </p:cNvPr>
          <p:cNvSpPr txBox="1"/>
          <p:nvPr/>
        </p:nvSpPr>
        <p:spPr>
          <a:xfrm>
            <a:off x="437071" y="4642802"/>
            <a:ext cx="4002657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4</a:t>
            </a:r>
          </a:p>
          <a:p>
            <a:pPr algn="ctr"/>
            <a:endParaRPr lang="en-US" altLang="ko-KR" b="1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algn="ctr"/>
            <a:r>
              <a:rPr lang="ko-KR" altLang="en-US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프로젝트 시연</a:t>
            </a:r>
            <a:endParaRPr lang="en-US" altLang="ko-KR" b="1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50598035-8F80-3A4E-5048-21DF48255131}"/>
              </a:ext>
            </a:extLst>
          </p:cNvPr>
          <p:cNvSpPr txBox="1"/>
          <p:nvPr/>
        </p:nvSpPr>
        <p:spPr>
          <a:xfrm>
            <a:off x="4094670" y="4642802"/>
            <a:ext cx="4002657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5</a:t>
            </a:r>
          </a:p>
          <a:p>
            <a:pPr algn="ctr"/>
            <a:endParaRPr lang="en-US" altLang="ko-KR" b="1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algn="ctr"/>
            <a:r>
              <a:rPr lang="ko-KR" altLang="en-US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자체 평가</a:t>
            </a:r>
            <a:endParaRPr lang="en-US" altLang="ko-KR" b="1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97375524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E57412F-9201-EFA6-7C12-420D5114497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6F293C9C-B991-C389-7902-BA560D0AC433}"/>
              </a:ext>
            </a:extLst>
          </p:cNvPr>
          <p:cNvCxnSpPr>
            <a:cxnSpLocks/>
          </p:cNvCxnSpPr>
          <p:nvPr/>
        </p:nvCxnSpPr>
        <p:spPr>
          <a:xfrm>
            <a:off x="0" y="1000665"/>
            <a:ext cx="12192000" cy="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D31FE057-9DC2-2A9C-6943-1738B1ED761C}"/>
              </a:ext>
            </a:extLst>
          </p:cNvPr>
          <p:cNvSpPr txBox="1"/>
          <p:nvPr/>
        </p:nvSpPr>
        <p:spPr>
          <a:xfrm>
            <a:off x="299050" y="109268"/>
            <a:ext cx="460075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000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1. </a:t>
            </a:r>
            <a:r>
              <a:rPr lang="ko-KR" altLang="en-US" sz="4000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프로젝트 개요</a:t>
            </a:r>
          </a:p>
        </p:txBody>
      </p:sp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30E1D283-3EBA-0613-2057-2C1FC4BB515A}"/>
              </a:ext>
            </a:extLst>
          </p:cNvPr>
          <p:cNvCxnSpPr>
            <a:cxnSpLocks/>
          </p:cNvCxnSpPr>
          <p:nvPr/>
        </p:nvCxnSpPr>
        <p:spPr>
          <a:xfrm>
            <a:off x="6096000" y="1627517"/>
            <a:ext cx="0" cy="4589253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F0AB3F14-B264-E9D3-22C0-A8A15A33B98F}"/>
              </a:ext>
            </a:extLst>
          </p:cNvPr>
          <p:cNvSpPr txBox="1"/>
          <p:nvPr/>
        </p:nvSpPr>
        <p:spPr>
          <a:xfrm>
            <a:off x="299050" y="1627517"/>
            <a:ext cx="464101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프로젝트 목표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AC1BEB9-D5B7-FD0E-5F9B-C21C1982634C}"/>
              </a:ext>
            </a:extLst>
          </p:cNvPr>
          <p:cNvSpPr txBox="1"/>
          <p:nvPr/>
        </p:nvSpPr>
        <p:spPr>
          <a:xfrm>
            <a:off x="569343" y="2738895"/>
            <a:ext cx="4687018" cy="3477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· </a:t>
            </a:r>
            <a:r>
              <a:rPr lang="ko-KR" altLang="en-US" sz="20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티켓의 소유권 명시</a:t>
            </a:r>
            <a:endParaRPr lang="en-US" altLang="ko-KR" sz="2000" b="1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endParaRPr lang="en-US" altLang="ko-KR" sz="2000" b="1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endParaRPr lang="en-US" altLang="ko-KR" sz="2000" b="1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r>
              <a:rPr lang="en-US" altLang="ko-KR" sz="20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· </a:t>
            </a:r>
            <a:r>
              <a:rPr lang="ko-KR" altLang="en-US" sz="20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티켓의 도용 및 </a:t>
            </a:r>
            <a:r>
              <a:rPr lang="ko-KR" altLang="en-US" sz="2000" b="1"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리셀</a:t>
            </a:r>
            <a:r>
              <a:rPr lang="en-US" altLang="ko-KR" sz="20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(</a:t>
            </a:r>
            <a:r>
              <a:rPr lang="ko-KR" altLang="en-US" sz="20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암표</a:t>
            </a:r>
            <a:r>
              <a:rPr lang="en-US" altLang="ko-KR" sz="20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) </a:t>
            </a:r>
            <a:r>
              <a:rPr lang="ko-KR" altLang="en-US" sz="20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방지</a:t>
            </a:r>
            <a:endParaRPr lang="en-US" altLang="ko-KR" sz="2000" b="1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endParaRPr lang="en-US" altLang="ko-KR" sz="2000" b="1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endParaRPr lang="en-US" altLang="ko-KR" sz="2000" b="1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r>
              <a:rPr lang="en-US" altLang="ko-KR" sz="20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· </a:t>
            </a:r>
            <a:r>
              <a:rPr lang="ko-KR" altLang="en-US" sz="20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티켓 위조 및 복제 방지</a:t>
            </a:r>
            <a:endParaRPr lang="en-US" altLang="ko-KR" sz="2000" b="1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endParaRPr lang="en-US" altLang="ko-KR" sz="2000" b="1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endParaRPr lang="en-US" altLang="ko-KR" sz="2000" b="1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r>
              <a:rPr lang="en-US" altLang="ko-KR" sz="20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· </a:t>
            </a:r>
            <a:r>
              <a:rPr lang="ko-KR" altLang="en-US" sz="20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중개 플랫폼 수수료 저하</a:t>
            </a:r>
            <a:endParaRPr lang="en-US" altLang="ko-KR" sz="2000" b="1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endParaRPr lang="ko-KR" altLang="en-US" sz="2000" b="1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525F873-6766-4453-7573-794B380C5545}"/>
              </a:ext>
            </a:extLst>
          </p:cNvPr>
          <p:cNvSpPr txBox="1"/>
          <p:nvPr/>
        </p:nvSpPr>
        <p:spPr>
          <a:xfrm>
            <a:off x="6515820" y="1627517"/>
            <a:ext cx="464101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프로젝트 예상 효용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10A7A1B-BB1E-8877-FFAA-4926142A367F}"/>
              </a:ext>
            </a:extLst>
          </p:cNvPr>
          <p:cNvSpPr txBox="1"/>
          <p:nvPr/>
        </p:nvSpPr>
        <p:spPr>
          <a:xfrm>
            <a:off x="6820619" y="2738895"/>
            <a:ext cx="4687018" cy="40934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· </a:t>
            </a:r>
            <a:r>
              <a:rPr lang="ko-KR" altLang="en-US" sz="20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티켓 판매자</a:t>
            </a:r>
            <a:endParaRPr lang="en-US" altLang="ko-KR" sz="2000" b="1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endParaRPr lang="en-US" altLang="ko-KR" sz="2000" b="1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r>
              <a:rPr lang="en-US" altLang="ko-KR" sz="20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  - </a:t>
            </a:r>
            <a:r>
              <a:rPr lang="ko-KR" altLang="en-US" sz="20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중개 플랫폼 의존도 감소</a:t>
            </a:r>
            <a:endParaRPr lang="en-US" altLang="ko-KR" sz="2000" b="1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endParaRPr lang="en-US" altLang="ko-KR" sz="2000" b="1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r>
              <a:rPr lang="en-US" altLang="ko-KR" sz="20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  - </a:t>
            </a:r>
            <a:r>
              <a:rPr lang="ko-KR" altLang="en-US" sz="20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블록체인 거래로 관리가 편리</a:t>
            </a:r>
            <a:endParaRPr lang="en-US" altLang="ko-KR" sz="2000" b="1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endParaRPr lang="en-US" altLang="ko-KR" sz="2000" b="1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endParaRPr lang="en-US" altLang="ko-KR" sz="2000" b="1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r>
              <a:rPr lang="en-US" altLang="ko-KR" sz="20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· </a:t>
            </a:r>
            <a:r>
              <a:rPr lang="ko-KR" altLang="en-US" sz="20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티켓 구매자</a:t>
            </a:r>
            <a:endParaRPr lang="en-US" altLang="ko-KR" sz="2000" b="1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endParaRPr lang="en-US" altLang="ko-KR" sz="2000" b="1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r>
              <a:rPr lang="en-US" altLang="ko-KR" sz="20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  - </a:t>
            </a:r>
            <a:r>
              <a:rPr lang="ko-KR" altLang="en-US" sz="20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암표상에 의한 피해 방지</a:t>
            </a:r>
            <a:endParaRPr lang="en-US" altLang="ko-KR" sz="2000" b="1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endParaRPr lang="en-US" altLang="ko-KR" sz="2000" b="1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r>
              <a:rPr lang="en-US" altLang="ko-KR" sz="20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  - </a:t>
            </a:r>
            <a:r>
              <a:rPr lang="ko-KR" altLang="en-US" sz="20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티켓 가격 완화</a:t>
            </a:r>
            <a:endParaRPr lang="en-US" altLang="ko-KR" sz="2000" b="1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endParaRPr lang="ko-KR" altLang="en-US" sz="2000" b="1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23866140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EA7A8AD-CFE7-0224-BFD9-3D62F2FE4F5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5DD43B83-ADD5-A903-0567-D4AC4BD28A63}"/>
              </a:ext>
            </a:extLst>
          </p:cNvPr>
          <p:cNvCxnSpPr>
            <a:cxnSpLocks/>
          </p:cNvCxnSpPr>
          <p:nvPr/>
        </p:nvCxnSpPr>
        <p:spPr>
          <a:xfrm>
            <a:off x="0" y="1000665"/>
            <a:ext cx="12192000" cy="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D386C784-75B7-2A35-4F3B-6F2522F03D1E}"/>
              </a:ext>
            </a:extLst>
          </p:cNvPr>
          <p:cNvSpPr txBox="1"/>
          <p:nvPr/>
        </p:nvSpPr>
        <p:spPr>
          <a:xfrm>
            <a:off x="299050" y="109268"/>
            <a:ext cx="460075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000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1. </a:t>
            </a:r>
            <a:r>
              <a:rPr lang="ko-KR" altLang="en-US" sz="4000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프로젝트 개요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366AD9A-538C-F5DB-2E17-161D2C7F3853}"/>
              </a:ext>
            </a:extLst>
          </p:cNvPr>
          <p:cNvSpPr txBox="1"/>
          <p:nvPr/>
        </p:nvSpPr>
        <p:spPr>
          <a:xfrm>
            <a:off x="299050" y="1575759"/>
            <a:ext cx="464101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프로젝트 개요도</a:t>
            </a:r>
          </a:p>
        </p:txBody>
      </p:sp>
      <p:pic>
        <p:nvPicPr>
          <p:cNvPr id="16" name="그래픽 15" descr="사용자 단색으로 채워진">
            <a:extLst>
              <a:ext uri="{FF2B5EF4-FFF2-40B4-BE49-F238E27FC236}">
                <a16:creationId xmlns:a16="http://schemas.microsoft.com/office/drawing/2014/main" id="{9DB7A9F1-CD77-DECA-60E0-C9E71131C82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39742" y="3429000"/>
            <a:ext cx="1462178" cy="1462178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F268FDBF-7832-9BCD-D22D-3C9DFD435F74}"/>
              </a:ext>
            </a:extLst>
          </p:cNvPr>
          <p:cNvSpPr txBox="1"/>
          <p:nvPr/>
        </p:nvSpPr>
        <p:spPr>
          <a:xfrm>
            <a:off x="358355" y="4781275"/>
            <a:ext cx="12249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Client</a:t>
            </a:r>
            <a:endParaRPr lang="ko-KR" altLang="en-US" b="1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cxnSp>
        <p:nvCxnSpPr>
          <p:cNvPr id="22" name="직선 화살표 연결선 21">
            <a:extLst>
              <a:ext uri="{FF2B5EF4-FFF2-40B4-BE49-F238E27FC236}">
                <a16:creationId xmlns:a16="http://schemas.microsoft.com/office/drawing/2014/main" id="{31F96E80-BC9E-CB41-2EB4-91610FA94BE4}"/>
              </a:ext>
            </a:extLst>
          </p:cNvPr>
          <p:cNvCxnSpPr>
            <a:cxnSpLocks/>
          </p:cNvCxnSpPr>
          <p:nvPr/>
        </p:nvCxnSpPr>
        <p:spPr>
          <a:xfrm>
            <a:off x="1583306" y="4094672"/>
            <a:ext cx="3074958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사각형: 둥근 모서리 28">
            <a:extLst>
              <a:ext uri="{FF2B5EF4-FFF2-40B4-BE49-F238E27FC236}">
                <a16:creationId xmlns:a16="http://schemas.microsoft.com/office/drawing/2014/main" id="{D5D125E3-6A10-ABC5-9E13-4D1015067688}"/>
              </a:ext>
            </a:extLst>
          </p:cNvPr>
          <p:cNvSpPr/>
          <p:nvPr/>
        </p:nvSpPr>
        <p:spPr>
          <a:xfrm>
            <a:off x="4800542" y="3271596"/>
            <a:ext cx="3876136" cy="2945058"/>
          </a:xfrm>
          <a:prstGeom prst="roundRect">
            <a:avLst/>
          </a:prstGeom>
          <a:noFill/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8" name="그룹 27">
            <a:extLst>
              <a:ext uri="{FF2B5EF4-FFF2-40B4-BE49-F238E27FC236}">
                <a16:creationId xmlns:a16="http://schemas.microsoft.com/office/drawing/2014/main" id="{BFBC3370-795D-EF24-91CA-8218735F072B}"/>
              </a:ext>
            </a:extLst>
          </p:cNvPr>
          <p:cNvGrpSpPr/>
          <p:nvPr/>
        </p:nvGrpSpPr>
        <p:grpSpPr>
          <a:xfrm>
            <a:off x="5973231" y="1454464"/>
            <a:ext cx="1530761" cy="1737602"/>
            <a:chOff x="5089584" y="1917760"/>
            <a:chExt cx="1530761" cy="1737602"/>
          </a:xfrm>
        </p:grpSpPr>
        <p:pic>
          <p:nvPicPr>
            <p:cNvPr id="1030" name="Picture 6">
              <a:extLst>
                <a:ext uri="{FF2B5EF4-FFF2-40B4-BE49-F238E27FC236}">
                  <a16:creationId xmlns:a16="http://schemas.microsoft.com/office/drawing/2014/main" id="{A59A283B-CBE6-AC34-61CB-F0CEAF8ED05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089584" y="1917760"/>
              <a:ext cx="1530761" cy="136333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F9BCCF72-A68D-13F6-B9DA-BE8951F554F1}"/>
                </a:ext>
              </a:extLst>
            </p:cNvPr>
            <p:cNvSpPr txBox="1"/>
            <p:nvPr/>
          </p:nvSpPr>
          <p:spPr>
            <a:xfrm>
              <a:off x="5242488" y="3286030"/>
              <a:ext cx="122495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b="1" dirty="0">
                  <a:latin typeface="나눔고딕" panose="020D0604000000000000" pitchFamily="50" charset="-127"/>
                  <a:ea typeface="나눔고딕" panose="020D0604000000000000" pitchFamily="50" charset="-127"/>
                </a:rPr>
                <a:t>React</a:t>
              </a:r>
              <a:endParaRPr lang="ko-KR" altLang="en-US" b="1" dirty="0"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</p:grpSp>
      <p:pic>
        <p:nvPicPr>
          <p:cNvPr id="31" name="그래픽 30" descr="목록 단색으로 채워진">
            <a:extLst>
              <a:ext uri="{FF2B5EF4-FFF2-40B4-BE49-F238E27FC236}">
                <a16:creationId xmlns:a16="http://schemas.microsoft.com/office/drawing/2014/main" id="{12885B78-B081-0774-18F4-EB16F0BC95A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5297280" y="4012722"/>
            <a:ext cx="914400" cy="914400"/>
          </a:xfrm>
          <a:prstGeom prst="rect">
            <a:avLst/>
          </a:prstGeom>
        </p:spPr>
      </p:pic>
      <p:pic>
        <p:nvPicPr>
          <p:cNvPr id="33" name="그래픽 32" descr="문서 단색으로 채워진">
            <a:extLst>
              <a:ext uri="{FF2B5EF4-FFF2-40B4-BE49-F238E27FC236}">
                <a16:creationId xmlns:a16="http://schemas.microsoft.com/office/drawing/2014/main" id="{7F6EDC9B-F704-4411-57B0-C2E58DA5E803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7265544" y="4012722"/>
            <a:ext cx="914400" cy="914400"/>
          </a:xfrm>
          <a:prstGeom prst="rect">
            <a:avLst/>
          </a:prstGeom>
        </p:spPr>
      </p:pic>
      <p:sp>
        <p:nvSpPr>
          <p:cNvPr id="34" name="TextBox 33">
            <a:extLst>
              <a:ext uri="{FF2B5EF4-FFF2-40B4-BE49-F238E27FC236}">
                <a16:creationId xmlns:a16="http://schemas.microsoft.com/office/drawing/2014/main" id="{FA451487-0E92-977C-7F2F-70098E0B74D4}"/>
              </a:ext>
            </a:extLst>
          </p:cNvPr>
          <p:cNvSpPr txBox="1"/>
          <p:nvPr/>
        </p:nvSpPr>
        <p:spPr>
          <a:xfrm>
            <a:off x="5142004" y="4927122"/>
            <a:ext cx="12249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Interface</a:t>
            </a:r>
            <a:endParaRPr lang="ko-KR" altLang="en-US" b="1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4B746838-9960-85C8-5903-FE4F7380122A}"/>
              </a:ext>
            </a:extLst>
          </p:cNvPr>
          <p:cNvSpPr txBox="1"/>
          <p:nvPr/>
        </p:nvSpPr>
        <p:spPr>
          <a:xfrm>
            <a:off x="7110269" y="4927122"/>
            <a:ext cx="12249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Contract</a:t>
            </a:r>
            <a:endParaRPr lang="ko-KR" altLang="en-US" b="1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pic>
        <p:nvPicPr>
          <p:cNvPr id="1032" name="Picture 8" descr="How to setup Hardhat">
            <a:extLst>
              <a:ext uri="{FF2B5EF4-FFF2-40B4-BE49-F238E27FC236}">
                <a16:creationId xmlns:a16="http://schemas.microsoft.com/office/drawing/2014/main" id="{7249E508-062A-3CD3-ECE4-2CF9E963B7B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79861" y="3621312"/>
            <a:ext cx="1554164" cy="10775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36" name="직선 화살표 연결선 35">
            <a:extLst>
              <a:ext uri="{FF2B5EF4-FFF2-40B4-BE49-F238E27FC236}">
                <a16:creationId xmlns:a16="http://schemas.microsoft.com/office/drawing/2014/main" id="{941C76A6-9803-3872-6156-BFBF628EFDE0}"/>
              </a:ext>
            </a:extLst>
          </p:cNvPr>
          <p:cNvCxnSpPr>
            <a:cxnSpLocks/>
          </p:cNvCxnSpPr>
          <p:nvPr/>
        </p:nvCxnSpPr>
        <p:spPr>
          <a:xfrm>
            <a:off x="8236732" y="4537494"/>
            <a:ext cx="1705154" cy="0"/>
          </a:xfrm>
          <a:prstGeom prst="straightConnector1">
            <a:avLst/>
          </a:prstGeom>
          <a:ln w="38100">
            <a:solidFill>
              <a:schemeClr val="tx1"/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TextBox 37">
            <a:extLst>
              <a:ext uri="{FF2B5EF4-FFF2-40B4-BE49-F238E27FC236}">
                <a16:creationId xmlns:a16="http://schemas.microsoft.com/office/drawing/2014/main" id="{66D61147-73BC-C25D-E836-06FC35B5FEC9}"/>
              </a:ext>
            </a:extLst>
          </p:cNvPr>
          <p:cNvSpPr txBox="1"/>
          <p:nvPr/>
        </p:nvSpPr>
        <p:spPr>
          <a:xfrm>
            <a:off x="10344467" y="4781275"/>
            <a:ext cx="12249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Hardhat</a:t>
            </a:r>
            <a:endParaRPr lang="ko-KR" altLang="en-US" b="1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pic>
        <p:nvPicPr>
          <p:cNvPr id="1034" name="Picture 10" descr="메타마스크 - 위키백과, 우리 모두의 백과사전">
            <a:extLst>
              <a:ext uri="{FF2B5EF4-FFF2-40B4-BE49-F238E27FC236}">
                <a16:creationId xmlns:a16="http://schemas.microsoft.com/office/drawing/2014/main" id="{2FE44EF1-8BB3-3CA6-7F72-1C4E569741E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2439" y="4685050"/>
            <a:ext cx="1405316" cy="14053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2" name="TextBox 41">
            <a:extLst>
              <a:ext uri="{FF2B5EF4-FFF2-40B4-BE49-F238E27FC236}">
                <a16:creationId xmlns:a16="http://schemas.microsoft.com/office/drawing/2014/main" id="{B4E82DFD-9C1B-0FF9-041A-F045B8911F00}"/>
              </a:ext>
            </a:extLst>
          </p:cNvPr>
          <p:cNvSpPr txBox="1"/>
          <p:nvPr/>
        </p:nvSpPr>
        <p:spPr>
          <a:xfrm>
            <a:off x="2327530" y="5968960"/>
            <a:ext cx="13151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MetaMask</a:t>
            </a:r>
            <a:endParaRPr lang="ko-KR" altLang="en-US" b="1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46" name="화살표: 위로 굽음 45">
            <a:extLst>
              <a:ext uri="{FF2B5EF4-FFF2-40B4-BE49-F238E27FC236}">
                <a16:creationId xmlns:a16="http://schemas.microsoft.com/office/drawing/2014/main" id="{09E9E038-9633-281D-A262-281579EBA4E5}"/>
              </a:ext>
            </a:extLst>
          </p:cNvPr>
          <p:cNvSpPr/>
          <p:nvPr/>
        </p:nvSpPr>
        <p:spPr>
          <a:xfrm>
            <a:off x="3743864" y="4198198"/>
            <a:ext cx="181866" cy="1046662"/>
          </a:xfrm>
          <a:prstGeom prst="bentUpArrow">
            <a:avLst/>
          </a:prstGeom>
          <a:solidFill>
            <a:schemeClr val="tx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3431372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ADC2D55-9998-650A-0883-DB93200BD73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B1C5B88F-B879-1E51-4160-3C5D562A9964}"/>
              </a:ext>
            </a:extLst>
          </p:cNvPr>
          <p:cNvCxnSpPr>
            <a:cxnSpLocks/>
          </p:cNvCxnSpPr>
          <p:nvPr/>
        </p:nvCxnSpPr>
        <p:spPr>
          <a:xfrm>
            <a:off x="0" y="1000665"/>
            <a:ext cx="12192000" cy="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D33010FD-00BB-D8D1-3009-94B72F9CA7E9}"/>
              </a:ext>
            </a:extLst>
          </p:cNvPr>
          <p:cNvSpPr txBox="1"/>
          <p:nvPr/>
        </p:nvSpPr>
        <p:spPr>
          <a:xfrm>
            <a:off x="299050" y="109268"/>
            <a:ext cx="605574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000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2. </a:t>
            </a:r>
            <a:r>
              <a:rPr lang="ko-KR" altLang="en-US" sz="4000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프로젝트 주요 기능</a:t>
            </a:r>
          </a:p>
        </p:txBody>
      </p:sp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302A1088-C6F8-40B8-B58A-D56897484E14}"/>
              </a:ext>
            </a:extLst>
          </p:cNvPr>
          <p:cNvCxnSpPr>
            <a:cxnSpLocks/>
          </p:cNvCxnSpPr>
          <p:nvPr/>
        </p:nvCxnSpPr>
        <p:spPr>
          <a:xfrm>
            <a:off x="4042913" y="1610264"/>
            <a:ext cx="0" cy="4589253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A6549A36-0A17-6903-39E1-0DF221F8E724}"/>
              </a:ext>
            </a:extLst>
          </p:cNvPr>
          <p:cNvCxnSpPr>
            <a:cxnSpLocks/>
          </p:cNvCxnSpPr>
          <p:nvPr/>
        </p:nvCxnSpPr>
        <p:spPr>
          <a:xfrm>
            <a:off x="8166340" y="1609200"/>
            <a:ext cx="0" cy="4589253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368175F7-B021-EC86-647B-576F846BC41A}"/>
              </a:ext>
            </a:extLst>
          </p:cNvPr>
          <p:cNvSpPr txBox="1"/>
          <p:nvPr/>
        </p:nvSpPr>
        <p:spPr>
          <a:xfrm>
            <a:off x="299050" y="1667773"/>
            <a:ext cx="355408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8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티켓 구매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1243322-44A3-A0B0-3532-FE9A25D61F42}"/>
              </a:ext>
            </a:extLst>
          </p:cNvPr>
          <p:cNvSpPr txBox="1"/>
          <p:nvPr/>
        </p:nvSpPr>
        <p:spPr>
          <a:xfrm>
            <a:off x="4318959" y="1667773"/>
            <a:ext cx="355408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800" b="1">
                <a:latin typeface="나눔고딕" panose="020D0604000000000000" pitchFamily="50" charset="-127"/>
                <a:ea typeface="나눔고딕" panose="020D0604000000000000" pitchFamily="50" charset="-127"/>
              </a:rPr>
              <a:t>티켓 조회</a:t>
            </a:r>
            <a:endParaRPr lang="ko-KR" altLang="en-US" sz="2800" b="1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E2C6DE2-D07F-5A7B-9824-67F636315157}"/>
              </a:ext>
            </a:extLst>
          </p:cNvPr>
          <p:cNvSpPr txBox="1"/>
          <p:nvPr/>
        </p:nvSpPr>
        <p:spPr>
          <a:xfrm>
            <a:off x="8338869" y="1667773"/>
            <a:ext cx="355408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8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예매 취소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49A221A-9B28-F005-980D-19BD7FADDA2A}"/>
              </a:ext>
            </a:extLst>
          </p:cNvPr>
          <p:cNvSpPr txBox="1"/>
          <p:nvPr/>
        </p:nvSpPr>
        <p:spPr>
          <a:xfrm>
            <a:off x="434196" y="3078202"/>
            <a:ext cx="3283788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· </a:t>
            </a:r>
            <a:r>
              <a:rPr lang="ko-KR" altLang="en-US" sz="20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사용자가 좌석 선택 후 예매</a:t>
            </a:r>
            <a:endParaRPr lang="en-US" altLang="ko-KR" sz="2000" b="1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endParaRPr lang="en-US" altLang="ko-KR" sz="2000" b="1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endParaRPr lang="en-US" altLang="ko-KR" sz="2000" b="1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r>
              <a:rPr lang="en-US" altLang="ko-KR" sz="20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· MetaMask</a:t>
            </a:r>
            <a:r>
              <a:rPr lang="ko-KR" altLang="en-US" sz="20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 계정 연결</a:t>
            </a:r>
            <a:endParaRPr lang="en-US" altLang="ko-KR" sz="2000" b="1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endParaRPr lang="en-US" altLang="ko-KR" sz="2000" b="1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endParaRPr lang="en-US" altLang="ko-KR" sz="2000" b="1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r>
              <a:rPr lang="en-US" altLang="ko-KR" sz="20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· </a:t>
            </a:r>
            <a:r>
              <a:rPr lang="ko-KR" altLang="en-US" sz="20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연결된 계정의 </a:t>
            </a:r>
            <a:r>
              <a:rPr lang="en-US" altLang="ko-KR" sz="20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ETH</a:t>
            </a:r>
            <a:r>
              <a:rPr lang="ko-KR" altLang="en-US" sz="20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로 결제</a:t>
            </a:r>
            <a:endParaRPr lang="en-US" altLang="ko-KR" sz="2000" b="1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BC7F906-9D89-E510-79B3-56A55E565052}"/>
              </a:ext>
            </a:extLst>
          </p:cNvPr>
          <p:cNvSpPr txBox="1"/>
          <p:nvPr/>
        </p:nvSpPr>
        <p:spPr>
          <a:xfrm>
            <a:off x="4462733" y="3078202"/>
            <a:ext cx="3283788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· </a:t>
            </a:r>
            <a:r>
              <a:rPr lang="ko-KR" altLang="en-US" sz="20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사용자의 계정 주소를 검색</a:t>
            </a:r>
            <a:endParaRPr lang="en-US" altLang="ko-KR" sz="2000" b="1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endParaRPr lang="en-US" altLang="ko-KR" sz="2000" b="1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endParaRPr lang="en-US" altLang="ko-KR" sz="2000" b="1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r>
              <a:rPr lang="en-US" altLang="ko-KR" sz="20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· </a:t>
            </a:r>
            <a:r>
              <a:rPr lang="ko-KR" altLang="en-US" sz="20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해당 주소의 티켓을 조회</a:t>
            </a:r>
            <a:endParaRPr lang="en-US" altLang="ko-KR" sz="2000" b="1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8C724E1-AEFC-ED99-55ED-49FF3BC275F2}"/>
              </a:ext>
            </a:extLst>
          </p:cNvPr>
          <p:cNvSpPr txBox="1"/>
          <p:nvPr/>
        </p:nvSpPr>
        <p:spPr>
          <a:xfrm>
            <a:off x="8474016" y="3078202"/>
            <a:ext cx="3283788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· </a:t>
            </a:r>
            <a:r>
              <a:rPr lang="ko-KR" altLang="en-US" sz="20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조회된 티켓 결제 취소</a:t>
            </a:r>
            <a:endParaRPr lang="en-US" altLang="ko-KR" sz="2000" b="1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endParaRPr lang="en-US" altLang="ko-KR" sz="2000" b="1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endParaRPr lang="en-US" altLang="ko-KR" sz="2000" b="1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r>
              <a:rPr lang="en-US" altLang="ko-KR" sz="20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· </a:t>
            </a:r>
            <a:r>
              <a:rPr lang="ko-KR" altLang="en-US" sz="20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연결된 계정에 </a:t>
            </a:r>
            <a:r>
              <a:rPr lang="en-US" altLang="ko-KR" sz="20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ETH </a:t>
            </a:r>
            <a:r>
              <a:rPr lang="ko-KR" altLang="en-US" sz="20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반환</a:t>
            </a:r>
            <a:endParaRPr lang="en-US" altLang="ko-KR" sz="2000" b="1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endParaRPr lang="en-US" altLang="ko-KR" sz="2000" b="1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endParaRPr lang="en-US" altLang="ko-KR" sz="2000" b="1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r>
              <a:rPr lang="en-US" altLang="ko-KR" sz="20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· </a:t>
            </a:r>
            <a:r>
              <a:rPr lang="ko-KR" altLang="en-US" sz="20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좌석 상태 반영</a:t>
            </a:r>
            <a:endParaRPr lang="en-US" altLang="ko-KR" sz="2000" b="1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33919191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CE2A081-E743-2CB7-432D-2DDA8C07395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8BAB12FC-156F-307E-76AB-7E5758A9001C}"/>
              </a:ext>
            </a:extLst>
          </p:cNvPr>
          <p:cNvCxnSpPr>
            <a:cxnSpLocks/>
          </p:cNvCxnSpPr>
          <p:nvPr/>
        </p:nvCxnSpPr>
        <p:spPr>
          <a:xfrm>
            <a:off x="0" y="1000665"/>
            <a:ext cx="12192000" cy="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232E7C7D-C9F7-5647-BA70-DD65DB43CF05}"/>
              </a:ext>
            </a:extLst>
          </p:cNvPr>
          <p:cNvSpPr txBox="1"/>
          <p:nvPr/>
        </p:nvSpPr>
        <p:spPr>
          <a:xfrm>
            <a:off x="299050" y="109268"/>
            <a:ext cx="605574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000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3. </a:t>
            </a:r>
            <a:r>
              <a:rPr lang="ko-KR" altLang="en-US" sz="4000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프론트 엔드 </a:t>
            </a:r>
            <a:r>
              <a:rPr lang="en-US" altLang="ko-KR" sz="4000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/ </a:t>
            </a:r>
            <a:r>
              <a:rPr lang="ko-KR" altLang="en-US" sz="4000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백 엔드</a:t>
            </a:r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667E6AAE-FCC3-901A-CB8D-5F6F24DD02F0}"/>
              </a:ext>
            </a:extLst>
          </p:cNvPr>
          <p:cNvCxnSpPr>
            <a:cxnSpLocks/>
          </p:cNvCxnSpPr>
          <p:nvPr/>
        </p:nvCxnSpPr>
        <p:spPr>
          <a:xfrm>
            <a:off x="6096000" y="1627517"/>
            <a:ext cx="0" cy="4589253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14E2DAC2-1E4E-74C1-22E6-15EBED8E357B}"/>
              </a:ext>
            </a:extLst>
          </p:cNvPr>
          <p:cNvSpPr txBox="1"/>
          <p:nvPr/>
        </p:nvSpPr>
        <p:spPr>
          <a:xfrm>
            <a:off x="299050" y="1627517"/>
            <a:ext cx="464101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프론트 엔드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F825384-8CA3-5F25-C562-ED8D0568E62A}"/>
              </a:ext>
            </a:extLst>
          </p:cNvPr>
          <p:cNvSpPr txBox="1"/>
          <p:nvPr/>
        </p:nvSpPr>
        <p:spPr>
          <a:xfrm>
            <a:off x="6469813" y="1627517"/>
            <a:ext cx="464101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백 엔드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6051764-1CBC-662B-F527-77B9529C0DEC}"/>
              </a:ext>
            </a:extLst>
          </p:cNvPr>
          <p:cNvSpPr txBox="1"/>
          <p:nvPr/>
        </p:nvSpPr>
        <p:spPr>
          <a:xfrm>
            <a:off x="569343" y="2738895"/>
            <a:ext cx="4687018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· </a:t>
            </a:r>
            <a:r>
              <a:rPr lang="ko-KR" altLang="en-US" sz="20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현재 </a:t>
            </a:r>
            <a:r>
              <a:rPr lang="en-US" altLang="ko-KR" sz="20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React</a:t>
            </a:r>
            <a:r>
              <a:rPr lang="ko-KR" altLang="en-US" sz="20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 로컬 상태</a:t>
            </a:r>
            <a:endParaRPr lang="en-US" altLang="ko-KR" sz="2000" b="1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endParaRPr lang="en-US" altLang="ko-KR" sz="2000" b="1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endParaRPr lang="en-US" altLang="ko-KR" sz="2000" b="1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r>
              <a:rPr lang="en-US" altLang="ko-KR" sz="20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· Hardhat </a:t>
            </a:r>
            <a:r>
              <a:rPr lang="ko-KR" altLang="en-US" sz="20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배포 주소로 </a:t>
            </a:r>
            <a:r>
              <a:rPr lang="ko-KR" altLang="en-US" sz="2000" b="1"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컨트랙트</a:t>
            </a:r>
            <a:r>
              <a:rPr lang="ko-KR" altLang="en-US" sz="20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 참조</a:t>
            </a:r>
            <a:endParaRPr lang="en-US" altLang="ko-KR" sz="2000" b="1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endParaRPr lang="en-US" altLang="ko-KR" sz="2000" b="1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endParaRPr lang="en-US" altLang="ko-KR" sz="2000" b="1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r>
              <a:rPr lang="en-US" altLang="ko-KR" sz="20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· MetaMask</a:t>
            </a:r>
            <a:r>
              <a:rPr lang="ko-KR" altLang="en-US" sz="20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를 통해 블록체인 연결</a:t>
            </a:r>
            <a:endParaRPr lang="en-US" altLang="ko-KR" sz="2000" b="1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endParaRPr lang="en-US" altLang="ko-KR" sz="2000" b="1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endParaRPr lang="en-US" altLang="ko-KR" sz="2000" b="1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endParaRPr lang="ko-KR" altLang="en-US" sz="2000" b="1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81E76F2-2F57-203C-05AE-91A82906251E}"/>
              </a:ext>
            </a:extLst>
          </p:cNvPr>
          <p:cNvSpPr txBox="1"/>
          <p:nvPr/>
        </p:nvSpPr>
        <p:spPr>
          <a:xfrm>
            <a:off x="6734354" y="2738895"/>
            <a:ext cx="4687018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· Hardhat </a:t>
            </a:r>
            <a:r>
              <a:rPr lang="ko-KR" altLang="en-US" sz="20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로컬 실행 </a:t>
            </a:r>
            <a:r>
              <a:rPr lang="en-US" altLang="ko-KR" sz="20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(:8545)</a:t>
            </a:r>
          </a:p>
          <a:p>
            <a:endParaRPr lang="en-US" altLang="ko-KR" sz="2000" b="1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endParaRPr lang="en-US" altLang="ko-KR" sz="2000" b="1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r>
              <a:rPr lang="en-US" altLang="ko-KR" sz="20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· Sol </a:t>
            </a:r>
            <a:r>
              <a:rPr lang="ko-KR" altLang="en-US" sz="20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파일을 로컬 포트에 </a:t>
            </a:r>
            <a:r>
              <a:rPr lang="en-US" altLang="ko-KR" sz="20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Deploy</a:t>
            </a:r>
          </a:p>
          <a:p>
            <a:endParaRPr lang="en-US" altLang="ko-KR" sz="2000" b="1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r>
              <a:rPr lang="en-US" altLang="ko-KR" sz="20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   =&gt; </a:t>
            </a:r>
            <a:r>
              <a:rPr lang="ko-KR" altLang="en-US" sz="20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배포 주소 반환</a:t>
            </a:r>
            <a:endParaRPr lang="en-US" altLang="ko-KR" sz="2000" b="1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endParaRPr lang="en-US" altLang="ko-KR" sz="2000" b="1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endParaRPr lang="en-US" altLang="ko-KR" sz="2000" b="1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r>
              <a:rPr lang="en-US" altLang="ko-KR" sz="20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· ABI </a:t>
            </a:r>
            <a:r>
              <a:rPr lang="ko-KR" altLang="en-US" sz="20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파일을 프론트 엔드에 제공</a:t>
            </a:r>
            <a:endParaRPr lang="en-US" altLang="ko-KR" sz="2000" b="1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endParaRPr lang="ko-KR" altLang="en-US" sz="2000" b="1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6958540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075AE88-E63E-23DE-D73E-01BD18EDEC4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D849C1FF-C1F1-14BE-0A8A-4E4B7BDD25BD}"/>
              </a:ext>
            </a:extLst>
          </p:cNvPr>
          <p:cNvCxnSpPr>
            <a:cxnSpLocks/>
          </p:cNvCxnSpPr>
          <p:nvPr/>
        </p:nvCxnSpPr>
        <p:spPr>
          <a:xfrm>
            <a:off x="0" y="1000665"/>
            <a:ext cx="12192000" cy="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5F37ACEC-61C9-E7E0-C758-C53422C093AD}"/>
              </a:ext>
            </a:extLst>
          </p:cNvPr>
          <p:cNvSpPr txBox="1"/>
          <p:nvPr/>
        </p:nvSpPr>
        <p:spPr>
          <a:xfrm>
            <a:off x="299050" y="109268"/>
            <a:ext cx="605574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000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4. </a:t>
            </a:r>
            <a:r>
              <a:rPr lang="ko-KR" altLang="en-US" sz="4000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프로젝트 시연</a:t>
            </a:r>
          </a:p>
        </p:txBody>
      </p:sp>
      <p:pic>
        <p:nvPicPr>
          <p:cNvPr id="4" name="제목 없는 동영상 - Clipchamp로 제작 (2)">
            <a:hlinkClick r:id="" action="ppaction://media"/>
            <a:extLst>
              <a:ext uri="{FF2B5EF4-FFF2-40B4-BE49-F238E27FC236}">
                <a16:creationId xmlns:a16="http://schemas.microsoft.com/office/drawing/2014/main" id="{F4D643B7-A603-303B-98A1-BAEA0E3ADD0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89482" y="1000665"/>
            <a:ext cx="10413036" cy="5857333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3743833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671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31F7A4D-BF3E-E2DC-8E27-19B916C96C9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310AE565-C392-B93E-9248-6415D3307BDC}"/>
              </a:ext>
            </a:extLst>
          </p:cNvPr>
          <p:cNvCxnSpPr>
            <a:cxnSpLocks/>
          </p:cNvCxnSpPr>
          <p:nvPr/>
        </p:nvCxnSpPr>
        <p:spPr>
          <a:xfrm>
            <a:off x="0" y="1000665"/>
            <a:ext cx="12192000" cy="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5D3C8CA5-E4A1-07DB-A041-AD55D340D777}"/>
              </a:ext>
            </a:extLst>
          </p:cNvPr>
          <p:cNvSpPr txBox="1"/>
          <p:nvPr/>
        </p:nvSpPr>
        <p:spPr>
          <a:xfrm>
            <a:off x="299050" y="109268"/>
            <a:ext cx="605574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000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4. </a:t>
            </a:r>
            <a:r>
              <a:rPr lang="ko-KR" altLang="en-US" sz="4000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프로젝트 시연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1D50F23D-30BE-6E71-F227-D6A4B62A46C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40724" y="3429000"/>
            <a:ext cx="4412842" cy="423018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1C1824B7-4D26-46AE-00E4-0C8F34D42F72}"/>
              </a:ext>
            </a:extLst>
          </p:cNvPr>
          <p:cNvSpPr txBox="1"/>
          <p:nvPr/>
        </p:nvSpPr>
        <p:spPr>
          <a:xfrm>
            <a:off x="5391511" y="2298131"/>
            <a:ext cx="6121877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· </a:t>
            </a:r>
            <a:r>
              <a:rPr lang="ko-KR" altLang="en-US" sz="20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현재 </a:t>
            </a:r>
            <a:r>
              <a:rPr lang="en-US" altLang="ko-KR" sz="20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ERC721 </a:t>
            </a:r>
            <a:r>
              <a:rPr lang="ko-KR" altLang="en-US" sz="20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토큰 모델 사용 중</a:t>
            </a:r>
            <a:endParaRPr lang="en-US" altLang="ko-KR" sz="2000" b="1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endParaRPr lang="en-US" altLang="ko-KR" sz="2000" b="1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r>
              <a:rPr lang="en-US" altLang="ko-KR" sz="20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  =&gt; </a:t>
            </a:r>
            <a:r>
              <a:rPr lang="ko-KR" altLang="en-US" sz="20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메타마스크는 </a:t>
            </a:r>
            <a:r>
              <a:rPr lang="en-US" altLang="ko-KR" sz="20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ERC721 NFT </a:t>
            </a:r>
            <a:r>
              <a:rPr lang="ko-KR" altLang="en-US" sz="20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토큰 자동 등록 </a:t>
            </a:r>
            <a:r>
              <a:rPr lang="en-US" altLang="ko-KR" sz="20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X</a:t>
            </a:r>
          </a:p>
          <a:p>
            <a:endParaRPr lang="en-US" altLang="ko-KR" sz="2000" b="1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endParaRPr lang="en-US" altLang="ko-KR" sz="2000" b="1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r>
              <a:rPr lang="ko-KR" altLang="en-US" sz="20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  </a:t>
            </a:r>
            <a:r>
              <a:rPr lang="en-US" altLang="ko-KR" sz="20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=&gt; </a:t>
            </a:r>
            <a:r>
              <a:rPr lang="ko-KR" altLang="en-US" sz="20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콘솔을 통해 </a:t>
            </a:r>
            <a:r>
              <a:rPr lang="en-US" altLang="ko-KR" sz="20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NFT </a:t>
            </a:r>
            <a:r>
              <a:rPr lang="ko-KR" altLang="en-US" sz="20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토큰 확인</a:t>
            </a:r>
            <a:endParaRPr lang="en-US" altLang="ko-KR" sz="2000" b="1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endParaRPr lang="en-US" altLang="ko-KR" sz="2000" b="1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endParaRPr lang="en-US" altLang="ko-KR" sz="2000" b="1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endParaRPr lang="en-US" altLang="ko-KR" sz="2000" b="1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r>
              <a:rPr lang="en-US" altLang="ko-KR" sz="20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· </a:t>
            </a:r>
            <a:r>
              <a:rPr lang="ko-KR" altLang="en-US" sz="20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잔액의 소수점 </a:t>
            </a:r>
            <a:r>
              <a:rPr lang="en-US" altLang="ko-KR" sz="20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= </a:t>
            </a:r>
            <a:r>
              <a:rPr lang="ko-KR" altLang="en-US" sz="20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메타마스크 수수료 </a:t>
            </a:r>
            <a:r>
              <a:rPr lang="en-US" altLang="ko-KR" sz="20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( Gas Fee )</a:t>
            </a: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4BDA63AC-BD53-AAEA-6380-FD1F6844A3D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9050" y="2072552"/>
            <a:ext cx="4146429" cy="438665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9AB07017-D5E4-6C27-DEB3-26B2748D3E4C}"/>
              </a:ext>
            </a:extLst>
          </p:cNvPr>
          <p:cNvSpPr txBox="1"/>
          <p:nvPr/>
        </p:nvSpPr>
        <p:spPr>
          <a:xfrm>
            <a:off x="299050" y="1362974"/>
            <a:ext cx="61880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티켓 구매 진행 후</a:t>
            </a:r>
            <a:r>
              <a:rPr lang="en-US" altLang="ko-KR" sz="28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, </a:t>
            </a:r>
            <a:r>
              <a:rPr lang="ko-KR" altLang="en-US" sz="2800" b="1" dirty="0">
                <a:latin typeface="나눔고딕" panose="020D0604000000000000" pitchFamily="50" charset="-127"/>
                <a:ea typeface="나눔고딕" panose="020D0604000000000000" pitchFamily="50" charset="-127"/>
              </a:rPr>
              <a:t>테스트 계정 확인</a:t>
            </a: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9FFD7F47-DA6E-6704-C4D9-84726CC15979}"/>
              </a:ext>
            </a:extLst>
          </p:cNvPr>
          <p:cNvSpPr/>
          <p:nvPr/>
        </p:nvSpPr>
        <p:spPr>
          <a:xfrm>
            <a:off x="2915728" y="5681934"/>
            <a:ext cx="1454990" cy="583718"/>
          </a:xfrm>
          <a:prstGeom prst="rect">
            <a:avLst/>
          </a:prstGeom>
          <a:noFill/>
          <a:ln w="28575">
            <a:solidFill>
              <a:srgbClr val="00B0F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F6032CA4-EAD9-3033-7E08-4E7362BCE3D2}"/>
              </a:ext>
            </a:extLst>
          </p:cNvPr>
          <p:cNvSpPr/>
          <p:nvPr/>
        </p:nvSpPr>
        <p:spPr>
          <a:xfrm>
            <a:off x="1754037" y="4638802"/>
            <a:ext cx="1259457" cy="496790"/>
          </a:xfrm>
          <a:prstGeom prst="rect">
            <a:avLst/>
          </a:prstGeom>
          <a:noFill/>
          <a:ln w="28575">
            <a:solidFill>
              <a:srgbClr val="00B0F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6547702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3894F15-869C-BBA5-3E4B-9589C02EA69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3B02F156-4080-4BC6-4FDD-D37BD4323B64}"/>
              </a:ext>
            </a:extLst>
          </p:cNvPr>
          <p:cNvCxnSpPr>
            <a:cxnSpLocks/>
          </p:cNvCxnSpPr>
          <p:nvPr/>
        </p:nvCxnSpPr>
        <p:spPr>
          <a:xfrm>
            <a:off x="0" y="1000665"/>
            <a:ext cx="12192000" cy="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378F06CF-2A64-35E7-11F9-24C93437BE50}"/>
              </a:ext>
            </a:extLst>
          </p:cNvPr>
          <p:cNvSpPr txBox="1"/>
          <p:nvPr/>
        </p:nvSpPr>
        <p:spPr>
          <a:xfrm>
            <a:off x="299050" y="109268"/>
            <a:ext cx="605574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000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4. </a:t>
            </a:r>
            <a:r>
              <a:rPr lang="ko-KR" altLang="en-US" sz="4000" dirty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프로젝트 시연</a:t>
            </a:r>
          </a:p>
        </p:txBody>
      </p:sp>
      <p:pic>
        <p:nvPicPr>
          <p:cNvPr id="5" name="제목 없는 동영상 - Clipchamp로 제작 (1)">
            <a:hlinkClick r:id="" action="ppaction://media"/>
            <a:extLst>
              <a:ext uri="{FF2B5EF4-FFF2-40B4-BE49-F238E27FC236}">
                <a16:creationId xmlns:a16="http://schemas.microsoft.com/office/drawing/2014/main" id="{F2FE55CD-C5C9-6155-56D2-2B2A3F8F90D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88550" y="1000665"/>
            <a:ext cx="10414899" cy="5858381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2830886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7443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88</TotalTime>
  <Words>342</Words>
  <Application>Microsoft Office PowerPoint</Application>
  <PresentationFormat>와이드스크린</PresentationFormat>
  <Paragraphs>153</Paragraphs>
  <Slides>12</Slides>
  <Notes>0</Notes>
  <HiddenSlides>0</HiddenSlides>
  <MMClips>3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12</vt:i4>
      </vt:variant>
    </vt:vector>
  </HeadingPairs>
  <TitlesOfParts>
    <vt:vector size="17" baseType="lpstr">
      <vt:lpstr>나눔고딕</vt:lpstr>
      <vt:lpstr>나눔고딕 ExtraBold</vt:lpstr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승권 김</dc:creator>
  <cp:lastModifiedBy>찬서 구</cp:lastModifiedBy>
  <cp:revision>5</cp:revision>
  <dcterms:created xsi:type="dcterms:W3CDTF">2025-06-04T12:47:20Z</dcterms:created>
  <dcterms:modified xsi:type="dcterms:W3CDTF">2025-06-05T04:18:47Z</dcterms:modified>
</cp:coreProperties>
</file>

<file path=docProps/thumbnail.jpeg>
</file>